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61" r:id="rId2"/>
    <p:sldId id="325" r:id="rId3"/>
    <p:sldId id="364" r:id="rId4"/>
    <p:sldId id="336" r:id="rId5"/>
    <p:sldId id="362" r:id="rId6"/>
    <p:sldId id="282" r:id="rId7"/>
    <p:sldId id="357" r:id="rId8"/>
    <p:sldId id="365" r:id="rId9"/>
    <p:sldId id="358" r:id="rId10"/>
    <p:sldId id="359" r:id="rId11"/>
    <p:sldId id="368" r:id="rId12"/>
    <p:sldId id="354" r:id="rId13"/>
    <p:sldId id="355" r:id="rId14"/>
    <p:sldId id="366" r:id="rId15"/>
    <p:sldId id="367" r:id="rId16"/>
    <p:sldId id="281" r:id="rId17"/>
    <p:sldId id="356" r:id="rId18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271"/>
    <a:srgbClr val="007172"/>
    <a:srgbClr val="278182"/>
    <a:srgbClr val="6EBC8C"/>
    <a:srgbClr val="FF00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3846" autoAdjust="0"/>
  </p:normalViewPr>
  <p:slideViewPr>
    <p:cSldViewPr>
      <p:cViewPr varScale="1">
        <p:scale>
          <a:sx n="108" d="100"/>
          <a:sy n="108" d="100"/>
        </p:scale>
        <p:origin x="1326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25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42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449882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449882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7"/>
            <a:ext cx="294495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449882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8" y="9428167"/>
            <a:ext cx="294495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449882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94C50A8-0CB1-424F-ACD6-9822F94AB72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9549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 noChangeArrowheads="1"/>
          </p:cNvSpPr>
          <p:nvPr/>
        </p:nvSpPr>
        <p:spPr bwMode="auto">
          <a:xfrm>
            <a:off x="0" y="1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de-DE" altLang="de-DE"/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0" y="1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de-DE" alt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4"/>
            <a:ext cx="294172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defTabSz="449882">
              <a:tabLst>
                <a:tab pos="0" algn="l"/>
                <a:tab pos="448363" algn="l"/>
                <a:tab pos="896725" algn="l"/>
                <a:tab pos="1346607" algn="l"/>
                <a:tab pos="1794970" algn="l"/>
                <a:tab pos="2244852" algn="l"/>
                <a:tab pos="2693214" algn="l"/>
                <a:tab pos="3143096" algn="l"/>
                <a:tab pos="3591459" algn="l"/>
                <a:tab pos="4041341" algn="l"/>
                <a:tab pos="4491224" algn="l"/>
                <a:tab pos="4939586" algn="l"/>
                <a:tab pos="5389468" algn="l"/>
                <a:tab pos="5837831" algn="l"/>
                <a:tab pos="6287713" algn="l"/>
                <a:tab pos="6736075" algn="l"/>
                <a:tab pos="7185957" algn="l"/>
                <a:tab pos="7635839" algn="l"/>
                <a:tab pos="8084202" algn="l"/>
                <a:tab pos="8534085" algn="l"/>
                <a:tab pos="898244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51101" y="4"/>
            <a:ext cx="294172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r" defTabSz="449882">
              <a:tabLst>
                <a:tab pos="0" algn="l"/>
                <a:tab pos="448363" algn="l"/>
                <a:tab pos="896725" algn="l"/>
                <a:tab pos="1346607" algn="l"/>
                <a:tab pos="1794970" algn="l"/>
                <a:tab pos="2244852" algn="l"/>
                <a:tab pos="2693214" algn="l"/>
                <a:tab pos="3143096" algn="l"/>
                <a:tab pos="3591459" algn="l"/>
                <a:tab pos="4041341" algn="l"/>
                <a:tab pos="4491224" algn="l"/>
                <a:tab pos="4939586" algn="l"/>
                <a:tab pos="5389468" algn="l"/>
                <a:tab pos="5837831" algn="l"/>
                <a:tab pos="6287713" algn="l"/>
                <a:tab pos="6736075" algn="l"/>
                <a:tab pos="7185957" algn="l"/>
                <a:tab pos="7635839" algn="l"/>
                <a:tab pos="8084202" algn="l"/>
                <a:tab pos="8534085" algn="l"/>
                <a:tab pos="898244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486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59350" cy="37195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79608" y="4714875"/>
            <a:ext cx="5435228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428164"/>
            <a:ext cx="294172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92" tIns="46796" rIns="89992" bIns="46796" numCol="1" anchor="b" anchorCtr="0" compatLnSpc="1">
            <a:prstTxWarp prst="textNoShape">
              <a:avLst/>
            </a:prstTxWarp>
          </a:bodyPr>
          <a:lstStyle>
            <a:lvl1pPr defTabSz="449882">
              <a:tabLst>
                <a:tab pos="0" algn="l"/>
                <a:tab pos="448363" algn="l"/>
                <a:tab pos="896725" algn="l"/>
                <a:tab pos="1346607" algn="l"/>
                <a:tab pos="1794970" algn="l"/>
                <a:tab pos="2244852" algn="l"/>
                <a:tab pos="2693214" algn="l"/>
                <a:tab pos="3143096" algn="l"/>
                <a:tab pos="3591459" algn="l"/>
                <a:tab pos="4041341" algn="l"/>
                <a:tab pos="4491224" algn="l"/>
                <a:tab pos="4939586" algn="l"/>
                <a:tab pos="5389468" algn="l"/>
                <a:tab pos="5837831" algn="l"/>
                <a:tab pos="6287713" algn="l"/>
                <a:tab pos="6736075" algn="l"/>
                <a:tab pos="7185957" algn="l"/>
                <a:tab pos="7635839" algn="l"/>
                <a:tab pos="8084202" algn="l"/>
                <a:tab pos="8534085" algn="l"/>
                <a:tab pos="898244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51101" y="9428164"/>
            <a:ext cx="294172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92" tIns="46796" rIns="89992" bIns="46796" numCol="1" anchor="b" anchorCtr="0" compatLnSpc="1">
            <a:prstTxWarp prst="textNoShape">
              <a:avLst/>
            </a:prstTxWarp>
          </a:bodyPr>
          <a:lstStyle>
            <a:lvl1pPr algn="r" defTabSz="449882">
              <a:tabLst>
                <a:tab pos="0" algn="l"/>
                <a:tab pos="448363" algn="l"/>
                <a:tab pos="896725" algn="l"/>
                <a:tab pos="1346607" algn="l"/>
                <a:tab pos="1794970" algn="l"/>
                <a:tab pos="2244852" algn="l"/>
                <a:tab pos="2693214" algn="l"/>
                <a:tab pos="3143096" algn="l"/>
                <a:tab pos="3591459" algn="l"/>
                <a:tab pos="4041341" algn="l"/>
                <a:tab pos="4491224" algn="l"/>
                <a:tab pos="4939586" algn="l"/>
                <a:tab pos="5389468" algn="l"/>
                <a:tab pos="5837831" algn="l"/>
                <a:tab pos="6287713" algn="l"/>
                <a:tab pos="6736075" algn="l"/>
                <a:tab pos="7185957" algn="l"/>
                <a:tab pos="7635839" algn="l"/>
                <a:tab pos="8084202" algn="l"/>
                <a:tab pos="8534085" algn="l"/>
                <a:tab pos="898244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630DA4C-A927-4CF6-92DC-5A93B62DFB11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121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9263" eaLnBrk="1" hangingPunct="1">
              <a:spcBef>
                <a:spcPct val="0"/>
              </a:spcBef>
            </a:pPr>
            <a:fld id="{FF92FD6F-1E22-4928-AB3A-83332B4D5096}" type="slidenum">
              <a:rPr lang="de-DE" altLang="de-DE" smtClean="0">
                <a:latin typeface="Arial" charset="0"/>
              </a:rPr>
              <a:pPr defTabSz="449263" eaLnBrk="1" hangingPunct="1">
                <a:spcBef>
                  <a:spcPct val="0"/>
                </a:spcBef>
              </a:pPr>
              <a:t>1</a:t>
            </a:fld>
            <a:endParaRPr lang="de-DE" altLang="de-DE">
              <a:latin typeface="Arial" charset="0"/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2124577" y="754068"/>
            <a:ext cx="2548521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de-DE" altLang="de-DE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/>
          </p:nvPr>
        </p:nvSpPr>
        <p:spPr>
          <a:xfrm>
            <a:off x="679608" y="4714879"/>
            <a:ext cx="543684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9263" eaLnBrk="1" hangingPunct="1">
              <a:spcBef>
                <a:spcPct val="0"/>
              </a:spcBef>
            </a:pPr>
            <a:fld id="{0B714862-65F3-4C86-9350-83FDA4071F1C}" type="slidenum">
              <a:rPr lang="de-DE" altLang="de-DE" smtClean="0">
                <a:latin typeface="Arial" charset="0"/>
              </a:rPr>
              <a:pPr defTabSz="449263" eaLnBrk="1" hangingPunct="1">
                <a:spcBef>
                  <a:spcPct val="0"/>
                </a:spcBef>
              </a:pPr>
              <a:t>10</a:t>
            </a:fld>
            <a:endParaRPr lang="de-DE" altLang="de-DE">
              <a:latin typeface="Arial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124577" y="754068"/>
            <a:ext cx="2548521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de-DE" altLang="de-DE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/>
          </p:nvPr>
        </p:nvSpPr>
        <p:spPr>
          <a:xfrm>
            <a:off x="679608" y="4714879"/>
            <a:ext cx="543684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indent="0">
              <a:buFont typeface="Wingdings" panose="05000000000000000000" pitchFamily="2" charset="2"/>
              <a:buNone/>
            </a:pPr>
            <a:endParaRPr lang="de-DE" alt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9263" eaLnBrk="1" hangingPunct="1">
              <a:spcBef>
                <a:spcPct val="0"/>
              </a:spcBef>
            </a:pPr>
            <a:fld id="{0B714862-65F3-4C86-9350-83FDA4071F1C}" type="slidenum">
              <a:rPr lang="de-DE" altLang="de-DE" smtClean="0">
                <a:latin typeface="Arial" charset="0"/>
              </a:rPr>
              <a:pPr defTabSz="449263" eaLnBrk="1" hangingPunct="1">
                <a:spcBef>
                  <a:spcPct val="0"/>
                </a:spcBef>
              </a:pPr>
              <a:t>11</a:t>
            </a:fld>
            <a:endParaRPr lang="de-DE" altLang="de-DE">
              <a:latin typeface="Arial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124577" y="754068"/>
            <a:ext cx="2548521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de-DE" altLang="de-DE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/>
          </p:nvPr>
        </p:nvSpPr>
        <p:spPr>
          <a:xfrm>
            <a:off x="679608" y="4714879"/>
            <a:ext cx="543684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indent="0">
              <a:buFont typeface="Wingdings" panose="05000000000000000000" pitchFamily="2" charset="2"/>
              <a:buNone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4424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9263" eaLnBrk="1" hangingPunct="1">
              <a:spcBef>
                <a:spcPct val="0"/>
              </a:spcBef>
            </a:pPr>
            <a:fld id="{AC27D314-936F-43F9-83A5-E73C6A5284C3}" type="slidenum">
              <a:rPr lang="de-DE" altLang="de-DE" smtClean="0">
                <a:latin typeface="Arial" charset="0"/>
              </a:rPr>
              <a:pPr defTabSz="449263" eaLnBrk="1" hangingPunct="1">
                <a:spcBef>
                  <a:spcPct val="0"/>
                </a:spcBef>
              </a:pPr>
              <a:t>12</a:t>
            </a:fld>
            <a:endParaRPr lang="de-DE" altLang="de-DE">
              <a:latin typeface="Arial" charset="0"/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2124577" y="754068"/>
            <a:ext cx="2548521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de-DE" altLang="de-DE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/>
          </p:nvPr>
        </p:nvSpPr>
        <p:spPr>
          <a:xfrm>
            <a:off x="679608" y="4714879"/>
            <a:ext cx="5436845" cy="44672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71450" indent="-171450">
              <a:buFont typeface="Wingdings" panose="05000000000000000000" pitchFamily="2" charset="2"/>
              <a:buChar char="Ø"/>
              <a:defRPr/>
            </a:pPr>
            <a:endParaRPr lang="de-DE" sz="11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  <a:defRPr/>
            </a:pPr>
            <a:endParaRPr lang="de-DE" dirty="0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9263" eaLnBrk="1" hangingPunct="1">
              <a:spcBef>
                <a:spcPct val="0"/>
              </a:spcBef>
            </a:pPr>
            <a:fld id="{38D3CDD7-2994-4FDD-B7B7-5778EF187A85}" type="slidenum">
              <a:rPr lang="de-DE" altLang="de-DE" smtClean="0">
                <a:latin typeface="Arial" charset="0"/>
              </a:rPr>
              <a:pPr defTabSz="449263" eaLnBrk="1" hangingPunct="1">
                <a:spcBef>
                  <a:spcPct val="0"/>
                </a:spcBef>
              </a:pPr>
              <a:t>13</a:t>
            </a:fld>
            <a:endParaRPr lang="de-DE" alt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  <a:defRPr/>
            </a:pPr>
            <a:endParaRPr lang="de-DE" dirty="0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9263" eaLnBrk="1" hangingPunct="1">
              <a:spcBef>
                <a:spcPct val="0"/>
              </a:spcBef>
            </a:pPr>
            <a:fld id="{38D3CDD7-2994-4FDD-B7B7-5778EF187A85}" type="slidenum">
              <a:rPr lang="de-DE" altLang="de-DE" smtClean="0">
                <a:latin typeface="Arial" charset="0"/>
              </a:rPr>
              <a:pPr defTabSz="449263" eaLnBrk="1" hangingPunct="1">
                <a:spcBef>
                  <a:spcPct val="0"/>
                </a:spcBef>
              </a:pPr>
              <a:t>14</a:t>
            </a:fld>
            <a:endParaRPr lang="de-DE" alt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57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  <a:defRPr/>
            </a:pPr>
            <a:endParaRPr lang="de-DE" dirty="0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9263" eaLnBrk="1" hangingPunct="1">
              <a:spcBef>
                <a:spcPct val="0"/>
              </a:spcBef>
            </a:pPr>
            <a:fld id="{38D3CDD7-2994-4FDD-B7B7-5778EF187A85}" type="slidenum">
              <a:rPr lang="de-DE" altLang="de-DE" smtClean="0">
                <a:latin typeface="Arial" charset="0"/>
              </a:rPr>
              <a:pPr defTabSz="449263" eaLnBrk="1" hangingPunct="1">
                <a:spcBef>
                  <a:spcPct val="0"/>
                </a:spcBef>
              </a:pPr>
              <a:t>15</a:t>
            </a:fld>
            <a:endParaRPr lang="de-DE" alt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43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9263" eaLnBrk="1" hangingPunct="1">
              <a:spcBef>
                <a:spcPct val="0"/>
              </a:spcBef>
            </a:pPr>
            <a:fld id="{A8FA1D04-5A09-4EA9-9F12-7A0CB388A4DE}" type="slidenum">
              <a:rPr lang="de-DE" altLang="de-DE" smtClean="0">
                <a:latin typeface="Arial" charset="0"/>
              </a:rPr>
              <a:pPr defTabSz="449263" eaLnBrk="1" hangingPunct="1">
                <a:spcBef>
                  <a:spcPct val="0"/>
                </a:spcBef>
              </a:pPr>
              <a:t>16</a:t>
            </a:fld>
            <a:endParaRPr lang="de-DE" altLang="de-DE">
              <a:latin typeface="Arial" charset="0"/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2124577" y="754068"/>
            <a:ext cx="2548521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de-DE" altLang="de-DE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/>
          </p:nvPr>
        </p:nvSpPr>
        <p:spPr>
          <a:xfrm>
            <a:off x="679608" y="4714879"/>
            <a:ext cx="543684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9263" eaLnBrk="1" hangingPunct="1">
              <a:spcBef>
                <a:spcPct val="0"/>
              </a:spcBef>
            </a:pPr>
            <a:fld id="{C2FD29BC-07BB-4A32-B2D1-CF0E75BA95AA}" type="slidenum">
              <a:rPr lang="de-DE" altLang="de-DE" smtClean="0">
                <a:latin typeface="Arial" charset="0"/>
              </a:rPr>
              <a:pPr defTabSz="449263" eaLnBrk="1" hangingPunct="1">
                <a:spcBef>
                  <a:spcPct val="0"/>
                </a:spcBef>
              </a:pPr>
              <a:t>17</a:t>
            </a:fld>
            <a:endParaRPr lang="de-DE" alt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9263" eaLnBrk="1" hangingPunct="1">
              <a:spcBef>
                <a:spcPct val="0"/>
              </a:spcBef>
            </a:pPr>
            <a:fld id="{A260678C-19E4-41EE-8BE5-4F89FFB4A835}" type="slidenum">
              <a:rPr lang="de-DE" altLang="de-DE" smtClean="0">
                <a:latin typeface="Arial" charset="0"/>
              </a:rPr>
              <a:pPr defTabSz="449263" eaLnBrk="1" hangingPunct="1">
                <a:spcBef>
                  <a:spcPct val="0"/>
                </a:spcBef>
              </a:pPr>
              <a:t>2</a:t>
            </a:fld>
            <a:endParaRPr lang="de-DE" altLang="de-DE">
              <a:latin typeface="Arial" charset="0"/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2124577" y="754068"/>
            <a:ext cx="2548521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de-DE" altLang="de-DE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/>
          </p:nvPr>
        </p:nvSpPr>
        <p:spPr>
          <a:xfrm>
            <a:off x="679608" y="4714879"/>
            <a:ext cx="543684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9263" eaLnBrk="1" hangingPunct="1">
              <a:spcBef>
                <a:spcPct val="0"/>
              </a:spcBef>
            </a:pPr>
            <a:fld id="{0B714862-65F3-4C86-9350-83FDA4071F1C}" type="slidenum">
              <a:rPr lang="de-DE" altLang="de-DE" smtClean="0">
                <a:latin typeface="Arial" charset="0"/>
              </a:rPr>
              <a:pPr defTabSz="449263" eaLnBrk="1" hangingPunct="1">
                <a:spcBef>
                  <a:spcPct val="0"/>
                </a:spcBef>
              </a:pPr>
              <a:t>3</a:t>
            </a:fld>
            <a:endParaRPr lang="de-DE" altLang="de-DE">
              <a:latin typeface="Arial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124577" y="754068"/>
            <a:ext cx="2548521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de-DE" altLang="de-DE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/>
          </p:nvPr>
        </p:nvSpPr>
        <p:spPr>
          <a:xfrm>
            <a:off x="679608" y="4714879"/>
            <a:ext cx="543684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indent="0">
              <a:buFont typeface="Wingdings" panose="05000000000000000000" pitchFamily="2" charset="2"/>
              <a:buNone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58644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de-DE" altLang="de-DE" dirty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9263" eaLnBrk="1" hangingPunct="1">
              <a:spcBef>
                <a:spcPct val="0"/>
              </a:spcBef>
            </a:pPr>
            <a:fld id="{C2FD29BC-07BB-4A32-B2D1-CF0E75BA95AA}" type="slidenum">
              <a:rPr lang="de-DE" altLang="de-DE" smtClean="0">
                <a:latin typeface="Arial" charset="0"/>
              </a:rPr>
              <a:pPr defTabSz="449263" eaLnBrk="1" hangingPunct="1">
                <a:spcBef>
                  <a:spcPct val="0"/>
                </a:spcBef>
              </a:pPr>
              <a:t>4</a:t>
            </a:fld>
            <a:endParaRPr lang="de-DE" alt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9263" eaLnBrk="1" hangingPunct="1">
              <a:spcBef>
                <a:spcPct val="0"/>
              </a:spcBef>
            </a:pPr>
            <a:fld id="{0B714862-65F3-4C86-9350-83FDA4071F1C}" type="slidenum">
              <a:rPr lang="de-DE" altLang="de-DE" smtClean="0">
                <a:latin typeface="Arial" charset="0"/>
              </a:rPr>
              <a:pPr defTabSz="449263" eaLnBrk="1" hangingPunct="1">
                <a:spcBef>
                  <a:spcPct val="0"/>
                </a:spcBef>
              </a:pPr>
              <a:t>5</a:t>
            </a:fld>
            <a:endParaRPr lang="de-DE" altLang="de-DE">
              <a:latin typeface="Arial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124577" y="754068"/>
            <a:ext cx="2548521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de-DE" altLang="de-DE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/>
          </p:nvPr>
        </p:nvSpPr>
        <p:spPr>
          <a:xfrm>
            <a:off x="679608" y="4714879"/>
            <a:ext cx="543684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indent="0">
              <a:buFont typeface="Wingdings" panose="05000000000000000000" pitchFamily="2" charset="2"/>
              <a:buNone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23687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9263" eaLnBrk="1" hangingPunct="1">
              <a:spcBef>
                <a:spcPct val="0"/>
              </a:spcBef>
            </a:pPr>
            <a:fld id="{0B714862-65F3-4C86-9350-83FDA4071F1C}" type="slidenum">
              <a:rPr lang="de-DE" altLang="de-DE" smtClean="0">
                <a:latin typeface="Arial" charset="0"/>
              </a:rPr>
              <a:pPr defTabSz="449263" eaLnBrk="1" hangingPunct="1">
                <a:spcBef>
                  <a:spcPct val="0"/>
                </a:spcBef>
              </a:pPr>
              <a:t>6</a:t>
            </a:fld>
            <a:endParaRPr lang="de-DE" altLang="de-DE">
              <a:latin typeface="Arial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124577" y="754068"/>
            <a:ext cx="2548521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de-DE" altLang="de-DE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/>
          </p:nvPr>
        </p:nvSpPr>
        <p:spPr>
          <a:xfrm>
            <a:off x="679608" y="4714879"/>
            <a:ext cx="543684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indent="0">
              <a:buFont typeface="Wingdings" panose="05000000000000000000" pitchFamily="2" charset="2"/>
              <a:buNone/>
            </a:pPr>
            <a:endParaRPr lang="de-DE" alt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9263" eaLnBrk="1" hangingPunct="1">
              <a:spcBef>
                <a:spcPct val="0"/>
              </a:spcBef>
            </a:pPr>
            <a:fld id="{0B714862-65F3-4C86-9350-83FDA4071F1C}" type="slidenum">
              <a:rPr lang="de-DE" altLang="de-DE" smtClean="0">
                <a:latin typeface="Arial" charset="0"/>
              </a:rPr>
              <a:pPr defTabSz="449263" eaLnBrk="1" hangingPunct="1">
                <a:spcBef>
                  <a:spcPct val="0"/>
                </a:spcBef>
              </a:pPr>
              <a:t>7</a:t>
            </a:fld>
            <a:endParaRPr lang="de-DE" altLang="de-DE">
              <a:latin typeface="Arial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124577" y="754068"/>
            <a:ext cx="2548521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de-DE" altLang="de-DE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/>
          </p:nvPr>
        </p:nvSpPr>
        <p:spPr>
          <a:xfrm>
            <a:off x="679608" y="4714879"/>
            <a:ext cx="543684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indent="0">
              <a:buFont typeface="Wingdings" panose="05000000000000000000" pitchFamily="2" charset="2"/>
              <a:buNone/>
            </a:pPr>
            <a:endParaRPr lang="de-DE" alt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9263" eaLnBrk="1" hangingPunct="1">
              <a:spcBef>
                <a:spcPct val="0"/>
              </a:spcBef>
            </a:pPr>
            <a:fld id="{0B714862-65F3-4C86-9350-83FDA4071F1C}" type="slidenum">
              <a:rPr lang="de-DE" altLang="de-DE" smtClean="0">
                <a:latin typeface="Arial" charset="0"/>
              </a:rPr>
              <a:pPr defTabSz="449263" eaLnBrk="1" hangingPunct="1">
                <a:spcBef>
                  <a:spcPct val="0"/>
                </a:spcBef>
              </a:pPr>
              <a:t>8</a:t>
            </a:fld>
            <a:endParaRPr lang="de-DE" altLang="de-DE">
              <a:latin typeface="Arial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124577" y="754068"/>
            <a:ext cx="2548521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de-DE" altLang="de-DE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/>
          </p:nvPr>
        </p:nvSpPr>
        <p:spPr>
          <a:xfrm>
            <a:off x="679608" y="4714879"/>
            <a:ext cx="543684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indent="0">
              <a:buFont typeface="Wingdings" panose="05000000000000000000" pitchFamily="2" charset="2"/>
              <a:buNone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27425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9263" eaLnBrk="1" hangingPunct="1">
              <a:spcBef>
                <a:spcPct val="0"/>
              </a:spcBef>
            </a:pPr>
            <a:fld id="{0B714862-65F3-4C86-9350-83FDA4071F1C}" type="slidenum">
              <a:rPr lang="de-DE" altLang="de-DE" smtClean="0">
                <a:latin typeface="Arial" charset="0"/>
              </a:rPr>
              <a:pPr defTabSz="449263" eaLnBrk="1" hangingPunct="1">
                <a:spcBef>
                  <a:spcPct val="0"/>
                </a:spcBef>
              </a:pPr>
              <a:t>9</a:t>
            </a:fld>
            <a:endParaRPr lang="de-DE" altLang="de-DE">
              <a:latin typeface="Arial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124577" y="754068"/>
            <a:ext cx="2548521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de-DE" altLang="de-DE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/>
          </p:nvPr>
        </p:nvSpPr>
        <p:spPr>
          <a:xfrm>
            <a:off x="679608" y="4714879"/>
            <a:ext cx="543684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indent="0">
              <a:buFont typeface="Wingdings" panose="05000000000000000000" pitchFamily="2" charset="2"/>
              <a:buNone/>
            </a:pPr>
            <a:endParaRPr lang="de-DE" alt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F41D2-8483-4CD7-9EF3-0336695C7D2A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1312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40EA8-514F-429C-8A91-216C10AD503A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0992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0FD23-B6A3-42FF-8C7C-F62198811F4B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18162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4CA85-BD9B-4BBD-A845-0F5905A01E5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7944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94B8E-9940-4721-A9CA-AC1704DF3DE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100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14139-DDEB-4071-8C92-663DA12CA2F1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5502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32889-82D2-4477-BD00-27991345AC6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0551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BB391-280F-45EA-8270-813F840E5552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5354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C8548-33A2-46F2-929B-B0E70E8F308E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4626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710FA-B71E-4988-BD0B-57E9EB997DE1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7454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78D32-B2C7-4134-A847-EB455C25E75F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2809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F3CE0-13D6-4C46-82DF-AFC1BE1944CD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3444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FEF0D44-FCD9-47F6-B55F-882A2811F2E8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hyperlink" Target="http://www.bo-brs.d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25438" y="508000"/>
            <a:ext cx="3919537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19138" eaLnBrk="0" hangingPunct="0">
              <a:spcBef>
                <a:spcPts val="700"/>
              </a:spcBef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spcBef>
                <a:spcPts val="600"/>
              </a:spcBef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spcBef>
                <a:spcPts val="500"/>
              </a:spcBef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spcBef>
                <a:spcPts val="500"/>
              </a:spcBef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de-DE" altLang="de-DE" sz="3000" b="1" u="sng">
              <a:solidFill>
                <a:schemeClr val="accent2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55576" y="2723450"/>
            <a:ext cx="763284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4000" b="1" spc="-1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6EBC8C"/>
              </a:solidFill>
            </a:endParaRPr>
          </a:p>
          <a:p>
            <a:pPr algn="ctr"/>
            <a:r>
              <a:rPr lang="de-DE" sz="4000" b="1" spc="-100" dirty="0">
                <a:ln w="12700">
                  <a:noFill/>
                </a:ln>
                <a:solidFill>
                  <a:srgbClr val="007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Informationsveranstaltung </a:t>
            </a:r>
          </a:p>
          <a:p>
            <a:pPr algn="ctr"/>
            <a:r>
              <a:rPr lang="de-DE" sz="4000" b="1" spc="-100" dirty="0">
                <a:ln w="12700">
                  <a:noFill/>
                </a:ln>
                <a:solidFill>
                  <a:srgbClr val="007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zur Studien- und Berufsorientierung</a:t>
            </a:r>
          </a:p>
          <a:p>
            <a:pPr algn="ctr"/>
            <a:endParaRPr lang="de-DE" b="1" spc="-1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6EBC8C"/>
              </a:solidFill>
            </a:endParaRPr>
          </a:p>
          <a:p>
            <a:pPr algn="ctr"/>
            <a:endParaRPr lang="de-DE" b="1" spc="-1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6EBC8C"/>
              </a:solidFill>
            </a:endParaRPr>
          </a:p>
        </p:txBody>
      </p:sp>
      <p:pic>
        <p:nvPicPr>
          <p:cNvPr id="13" name="Bild 2" descr="Logo Land Nordrhein-Westfal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96" y="5705966"/>
            <a:ext cx="1805431" cy="950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1021" y="528782"/>
            <a:ext cx="5221956" cy="233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221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1822133"/>
            <a:ext cx="8135938" cy="5037286"/>
          </a:xfrm>
        </p:spPr>
        <p:txBody>
          <a:bodyPr/>
          <a:lstStyle/>
          <a:p>
            <a:pPr marL="354013" indent="-354013" eaLnBrk="1" hangingPunct="1">
              <a:buFont typeface="Wingdings" panose="05000000000000000000" pitchFamily="2" charset="2"/>
              <a:buChar char="§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de-DE" altLang="de-DE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Eltern/Erziehungsberechtigte erhalten 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Informationen zur Einwilligungserklärung zur Potenzialanalyse 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Einwilligungserklärung zur Teilnahme an der Potenzialanalyse</a:t>
            </a:r>
          </a:p>
          <a:p>
            <a:pPr marL="914400" lvl="2" indent="0" eaLnBrk="1" hangingPunct="1">
              <a:lnSpc>
                <a:spcPct val="80000"/>
              </a:lnSpc>
              <a:spcBef>
                <a:spcPts val="800"/>
              </a:spcBef>
              <a:tabLst>
                <a:tab pos="534988" algn="l"/>
                <a:tab pos="8191500" algn="l"/>
                <a:tab pos="8640763" algn="l"/>
              </a:tabLst>
            </a:pPr>
            <a:endParaRPr lang="de-DE" altLang="de-DE" sz="2000" dirty="0"/>
          </a:p>
          <a:p>
            <a:pPr marL="914400" lvl="2" indent="0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Char char="Ø"/>
              <a:tabLst>
                <a:tab pos="534988" algn="l"/>
                <a:tab pos="8191500" algn="l"/>
                <a:tab pos="8640763" algn="l"/>
              </a:tabLst>
            </a:pPr>
            <a:endParaRPr lang="de-DE" altLang="de-DE" sz="2000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39750" y="476672"/>
            <a:ext cx="8280400" cy="83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47675" indent="-273050" eaLnBrk="0" hangingPunct="0">
              <a:spcBef>
                <a:spcPts val="8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19138" eaLnBrk="0" hangingPunct="0">
              <a:spcBef>
                <a:spcPts val="7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spcBef>
                <a:spcPts val="6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de-DE" b="1" cap="small" dirty="0">
                <a:solidFill>
                  <a:srgbClr val="007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Einwilligung zur Teilnahme an der Potenzialanalyse:</a:t>
            </a:r>
            <a:endParaRPr lang="de-DE" altLang="de-DE" b="1" dirty="0">
              <a:solidFill>
                <a:srgbClr val="0072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45030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08401" y="1124744"/>
            <a:ext cx="8208714" cy="5459636"/>
          </a:xfrm>
        </p:spPr>
        <p:txBody>
          <a:bodyPr/>
          <a:lstStyle/>
          <a:p>
            <a:pPr marL="3200400" lvl="7" indent="0">
              <a:spcBef>
                <a:spcPts val="800"/>
              </a:spcBef>
              <a:tabLst>
                <a:tab pos="534988" algn="l"/>
                <a:tab pos="8191500" algn="l"/>
                <a:tab pos="8640763" algn="l"/>
              </a:tabLst>
            </a:pPr>
            <a:endParaRPr lang="de-DE" altLang="de-DE" sz="1400" dirty="0"/>
          </a:p>
          <a:p>
            <a:pPr marL="3657600" lvl="8" indent="0">
              <a:spcBef>
                <a:spcPts val="800"/>
              </a:spcBef>
              <a:tabLst>
                <a:tab pos="534988" algn="l"/>
                <a:tab pos="8191500" algn="l"/>
                <a:tab pos="8640763" algn="l"/>
              </a:tabLst>
            </a:pPr>
            <a:r>
              <a:rPr lang="de-DE" alt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Berufswahlpass NRW</a:t>
            </a:r>
          </a:p>
          <a:p>
            <a:pPr marL="3657600" lvl="8" indent="0">
              <a:spcBef>
                <a:spcPts val="800"/>
              </a:spcBef>
              <a:tabLst>
                <a:tab pos="534988" algn="l"/>
                <a:tab pos="8191500" algn="l"/>
                <a:tab pos="8640763" algn="l"/>
              </a:tabLst>
            </a:pP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(auch in Leichter Sprache erhältlich)</a:t>
            </a:r>
          </a:p>
          <a:p>
            <a:pPr marL="3657600" lvl="8" indent="0">
              <a:spcBef>
                <a:spcPts val="800"/>
              </a:spcBef>
              <a:tabLst>
                <a:tab pos="534988" algn="l"/>
                <a:tab pos="8191500" algn="l"/>
                <a:tab pos="8640763" algn="l"/>
              </a:tabLst>
            </a:pPr>
            <a:r>
              <a:rPr lang="de-DE" alt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zur Dokumentation des individuellen Berufs-</a:t>
            </a:r>
            <a:r>
              <a:rPr lang="de-DE" altLang="de-DE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orientierungsprozesses</a:t>
            </a:r>
            <a:r>
              <a:rPr lang="de-DE" alt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657600" lvl="8" indent="0">
              <a:spcBef>
                <a:spcPts val="800"/>
              </a:spcBef>
              <a:tabLst>
                <a:tab pos="534988" algn="l"/>
                <a:tab pos="8191500" algn="l"/>
                <a:tab pos="8640763" algn="l"/>
              </a:tabLst>
            </a:pPr>
            <a:endParaRPr lang="de-DE" altLang="de-DE" sz="3200" dirty="0"/>
          </a:p>
          <a:p>
            <a:pPr marL="914400" lvl="2" indent="0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Char char="Ø"/>
              <a:tabLst>
                <a:tab pos="534988" algn="l"/>
                <a:tab pos="8191500" algn="l"/>
                <a:tab pos="8640763" algn="l"/>
              </a:tabLst>
            </a:pPr>
            <a:endParaRPr lang="de-DE" altLang="de-DE" sz="2000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39750" y="476672"/>
            <a:ext cx="8280400" cy="83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47675" indent="-273050" eaLnBrk="0" hangingPunct="0">
              <a:spcBef>
                <a:spcPts val="8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19138" eaLnBrk="0" hangingPunct="0">
              <a:spcBef>
                <a:spcPts val="7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spcBef>
                <a:spcPts val="6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de-DE" b="1" cap="small" dirty="0">
                <a:solidFill>
                  <a:srgbClr val="007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Berufswahlpass (BWP)</a:t>
            </a:r>
            <a:endParaRPr lang="de-DE" altLang="de-DE" b="1" dirty="0">
              <a:solidFill>
                <a:srgbClr val="0072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1373" y="4653136"/>
            <a:ext cx="820574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Vertiefung der Ergebnisse der Potenzialanalyse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Vor- und Nachbereitung der Praxiserfahrungen in den Betrieben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Abheften wichtiger Dokumente und Zeugnisse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endParaRPr lang="de-DE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Startseite | Bildungsportal NR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286" y="1124744"/>
            <a:ext cx="3425650" cy="342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107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77838" y="1052513"/>
            <a:ext cx="7632700" cy="4968875"/>
          </a:xfrm>
        </p:spPr>
        <p:txBody>
          <a:bodyPr/>
          <a:lstStyle/>
          <a:p>
            <a:pPr marL="801688" indent="-801688" eaLnBrk="1" hangingPunct="1">
              <a:lnSpc>
                <a:spcPct val="80000"/>
              </a:lnSpc>
              <a:buFont typeface="Wingdings" pitchFamily="2" charset="2"/>
              <a:buNone/>
              <a:tabLst>
                <a:tab pos="801688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de-DE" altLang="de-DE" sz="2600" dirty="0"/>
              <a:t>	</a:t>
            </a:r>
            <a:endParaRPr lang="de-DE" altLang="de-DE" sz="1400" dirty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79512" y="549275"/>
            <a:ext cx="88057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47675" indent="-84138" eaLnBrk="0" hangingPunct="0">
              <a:spcBef>
                <a:spcPts val="8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19138" eaLnBrk="0" hangingPunct="0">
              <a:spcBef>
                <a:spcPts val="7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spcBef>
                <a:spcPts val="6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b="1" cap="small" dirty="0">
                <a:solidFill>
                  <a:srgbClr val="007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Berufsfelderkundung (BFE)</a:t>
            </a:r>
            <a:endParaRPr lang="de-DE" b="1" dirty="0">
              <a:solidFill>
                <a:srgbClr val="0072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99306" y="2025870"/>
            <a:ext cx="8566150" cy="57092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de-DE" sz="2400" dirty="0">
              <a:solidFill>
                <a:schemeClr val="tx1"/>
              </a:solidFill>
            </a:endParaRPr>
          </a:p>
          <a:p>
            <a:pPr marL="442913" indent="-442913">
              <a:buFont typeface="Wingdings" panose="05000000000000000000" pitchFamily="2" charset="2"/>
              <a:buChar char="§"/>
            </a:pPr>
            <a:endParaRPr lang="de-DE" sz="26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Drei Praxistage in unterschiedlichen Berufsfeldern  in Unternehmen/Behörden/Institutionen in der Klasse 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Feste Durchführungszeiträume in der Region: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Individuelle Durchführungstermine der Schulen sind möglich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Orientierung an Ergebnissen der Potenzialanalyse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Entscheidungsgrundlage für die Schulpraktika in </a:t>
            </a:r>
          </a:p>
          <a:p>
            <a:r>
              <a:rPr lang="de-DE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den Klassen 9 und 10</a:t>
            </a:r>
          </a:p>
          <a:p>
            <a:pPr>
              <a:spcAft>
                <a:spcPts val="600"/>
              </a:spcAft>
            </a:pPr>
            <a:endParaRPr lang="de-DE" sz="2600" dirty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endParaRPr lang="de-DE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095E892-4C66-3D41-853A-CB97E171BAA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833" y="1362361"/>
            <a:ext cx="2393234" cy="172695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51C0154-2C4A-5B44-BAA0-0E32CB055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579" y="1159124"/>
            <a:ext cx="1470241" cy="8019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27E2311-7B22-394F-8282-F5C36EB17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0512" y="1097004"/>
            <a:ext cx="815737" cy="88099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384217A-03A9-1B43-AEBE-FBF0E80D93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5533" y="1904694"/>
            <a:ext cx="1310959" cy="73015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3039736-0C2F-604C-9FEA-8645B92D66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7538" y="1159124"/>
            <a:ext cx="1219217" cy="75675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8097F19-8033-EF40-9C7A-41E8E654FF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6618" y="1944931"/>
            <a:ext cx="1299364" cy="649682"/>
          </a:xfrm>
          <a:prstGeom prst="rect">
            <a:avLst/>
          </a:prstGeom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470603"/>
              </p:ext>
            </p:extLst>
          </p:nvPr>
        </p:nvGraphicFramePr>
        <p:xfrm>
          <a:off x="1534381" y="42464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967487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898965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170005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rgbClr val="00727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 </a:t>
                      </a:r>
                      <a:r>
                        <a:rPr lang="de-DE" sz="1800" b="1" dirty="0">
                          <a:solidFill>
                            <a:srgbClr val="00727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de-DE" sz="1800" b="1" dirty="0" smtClean="0">
                          <a:solidFill>
                            <a:srgbClr val="00727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19.01</a:t>
                      </a:r>
                      <a:r>
                        <a:rPr lang="de-DE" sz="1800" b="1" dirty="0">
                          <a:solidFill>
                            <a:srgbClr val="00727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de-DE" dirty="0">
                        <a:solidFill>
                          <a:srgbClr val="00727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rgbClr val="00727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 </a:t>
                      </a:r>
                      <a:r>
                        <a:rPr lang="de-DE" sz="1800" b="1" dirty="0">
                          <a:solidFill>
                            <a:srgbClr val="00727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de-DE" sz="1800" b="1" dirty="0" smtClean="0">
                          <a:solidFill>
                            <a:srgbClr val="00727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27.04</a:t>
                      </a:r>
                      <a:r>
                        <a:rPr lang="de-DE" sz="1800" b="1" dirty="0">
                          <a:solidFill>
                            <a:srgbClr val="00727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de-DE" dirty="0">
                        <a:solidFill>
                          <a:srgbClr val="00727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rgbClr val="00727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 </a:t>
                      </a:r>
                      <a:r>
                        <a:rPr lang="de-DE" sz="1800" b="1" dirty="0">
                          <a:solidFill>
                            <a:srgbClr val="00727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de-DE" sz="1800" b="1" dirty="0" smtClean="0">
                          <a:solidFill>
                            <a:srgbClr val="00727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15.06</a:t>
                      </a:r>
                      <a:r>
                        <a:rPr lang="de-DE" sz="1800" b="1" dirty="0">
                          <a:solidFill>
                            <a:srgbClr val="00727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de-DE" sz="1800" dirty="0">
                        <a:solidFill>
                          <a:srgbClr val="00727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638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26325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539552" y="404664"/>
            <a:ext cx="8218853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b="1" u="sng" cap="small" dirty="0">
                <a:solidFill>
                  <a:srgbClr val="007271"/>
                </a:solidFill>
              </a:rPr>
              <a:t>Wahl des Berufsfelderkundungsplatzes</a:t>
            </a:r>
            <a:endParaRPr lang="de-DE" sz="3200" b="1" u="sng" dirty="0">
              <a:solidFill>
                <a:srgbClr val="007271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de-DE" altLang="de-DE" sz="3400" b="1" u="sng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600" dirty="0">
                <a:solidFill>
                  <a:schemeClr val="tx1"/>
                </a:solidFill>
              </a:rPr>
              <a:t>Unterstützung durch Lehrkräfte, Berufsberatung</a:t>
            </a:r>
          </a:p>
          <a:p>
            <a:pPr>
              <a:defRPr/>
            </a:pPr>
            <a:r>
              <a:rPr lang="de-DE" altLang="de-DE" sz="2600" dirty="0">
                <a:solidFill>
                  <a:schemeClr val="tx1"/>
                </a:solidFill>
              </a:rPr>
              <a:t>     und externe Partner der Schule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600" dirty="0">
                <a:solidFill>
                  <a:schemeClr val="tx1"/>
                </a:solidFill>
              </a:rPr>
              <a:t>Regionales Buchungsportal unter </a:t>
            </a:r>
            <a:r>
              <a:rPr lang="de-DE" altLang="de-DE" sz="2600" b="1" u="sng" dirty="0">
                <a:solidFill>
                  <a:schemeClr val="tx1"/>
                </a:solidFill>
              </a:rPr>
              <a:t>www.bo-brs.de</a:t>
            </a:r>
            <a:endParaRPr lang="de-DE" altLang="de-DE" sz="26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de-DE" altLang="de-DE" sz="2600" b="1" dirty="0">
                <a:solidFill>
                  <a:schemeClr val="tx1"/>
                </a:solidFill>
              </a:rPr>
              <a:t>	</a:t>
            </a:r>
          </a:p>
          <a:p>
            <a:pPr>
              <a:defRPr/>
            </a:pPr>
            <a:endParaRPr lang="de-DE" altLang="de-DE" sz="2600" b="1" dirty="0">
              <a:solidFill>
                <a:schemeClr val="tx1"/>
              </a:solidFill>
            </a:endParaRPr>
          </a:p>
          <a:p>
            <a:pPr>
              <a:defRPr/>
            </a:pPr>
            <a:endParaRPr lang="de-DE" altLang="de-DE" sz="3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altLang="de-DE" sz="340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endParaRPr lang="de-DE" altLang="de-DE" sz="3400" dirty="0">
              <a:solidFill>
                <a:schemeClr val="tx1"/>
              </a:solidFill>
            </a:endParaRPr>
          </a:p>
          <a:p>
            <a:pPr>
              <a:defRPr/>
            </a:pPr>
            <a:endParaRPr lang="de-DE" altLang="de-DE" sz="10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694" y="2820710"/>
            <a:ext cx="5112568" cy="39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89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51520" y="404664"/>
            <a:ext cx="8568952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sz="3200" b="1" cap="small" dirty="0">
                <a:solidFill>
                  <a:srgbClr val="007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Akquise von Plätzen für die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sz="3200" b="1" cap="small" dirty="0">
                <a:solidFill>
                  <a:srgbClr val="007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Berufsfelderkundung (BFE)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endParaRPr lang="de-DE" altLang="de-DE" sz="28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endParaRPr lang="de-DE" altLang="de-DE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endParaRPr lang="de-DE" altLang="de-DE" sz="28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endParaRPr lang="de-DE" altLang="de-DE" sz="28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endParaRPr lang="de-DE" altLang="de-DE" sz="28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endParaRPr lang="de-DE" altLang="de-DE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de-DE" altLang="de-DE" sz="2600" dirty="0">
              <a:solidFill>
                <a:schemeClr val="tx1"/>
              </a:solidFill>
            </a:endParaRPr>
          </a:p>
          <a:p>
            <a:pPr>
              <a:defRPr/>
            </a:pPr>
            <a:endParaRPr lang="de-DE" altLang="de-DE" sz="2600" dirty="0">
              <a:solidFill>
                <a:schemeClr val="tx1"/>
              </a:solidFill>
            </a:endParaRPr>
          </a:p>
          <a:p>
            <a:pPr>
              <a:defRPr/>
            </a:pPr>
            <a:endParaRPr lang="de-DE" altLang="de-DE" sz="2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DE" altLang="de-DE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Unterstützen Sie Ihr Kind oder </a:t>
            </a:r>
          </a:p>
          <a:p>
            <a:pPr algn="ctr">
              <a:defRPr/>
            </a:pPr>
            <a:r>
              <a:rPr lang="de-DE" altLang="de-DE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de-DE" altLang="de-DE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Mitschülerinnen und Mitschüler </a:t>
            </a:r>
            <a:r>
              <a:rPr lang="de-DE" altLang="de-DE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Ihres Kindes! </a:t>
            </a:r>
          </a:p>
          <a:p>
            <a:pPr algn="ctr">
              <a:defRPr/>
            </a:pPr>
            <a:endParaRPr lang="de-DE" altLang="de-DE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de-DE" altLang="de-DE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Weitere Informationen unter </a:t>
            </a:r>
            <a:r>
              <a:rPr lang="de-DE" altLang="de-DE" sz="2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www.bo-brs.de</a:t>
            </a:r>
          </a:p>
          <a:p>
            <a:pPr>
              <a:defRPr/>
            </a:pPr>
            <a:endParaRPr lang="de-DE" altLang="de-DE" sz="2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altLang="de-DE" sz="2600" b="1" dirty="0">
                <a:solidFill>
                  <a:schemeClr val="tx1"/>
                </a:solidFill>
              </a:rPr>
              <a:t>	</a:t>
            </a:r>
            <a:endParaRPr lang="de-DE" altLang="de-DE" sz="1000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1115">
            <a:off x="5149895" y="1359575"/>
            <a:ext cx="2583764" cy="365477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4613">
            <a:off x="1500326" y="1478559"/>
            <a:ext cx="2663850" cy="376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15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539553" y="404664"/>
            <a:ext cx="820891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sz="3200" b="1" cap="small" dirty="0">
                <a:solidFill>
                  <a:srgbClr val="278182"/>
                </a:solidFill>
              </a:rPr>
              <a:t> </a:t>
            </a:r>
            <a:r>
              <a:rPr lang="de-DE" sz="3200" b="1" cap="small" dirty="0">
                <a:solidFill>
                  <a:srgbClr val="007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Trägergestützte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sz="3200" b="1" cap="small" dirty="0">
                <a:solidFill>
                  <a:srgbClr val="007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Berufsfelderkundung (TBFE)</a:t>
            </a:r>
            <a:endParaRPr lang="de-DE" sz="3200" b="1" dirty="0">
              <a:solidFill>
                <a:srgbClr val="0072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de-DE" altLang="de-DE" sz="3400" b="1" u="sng" dirty="0">
              <a:solidFill>
                <a:schemeClr val="accent2"/>
              </a:solidFill>
            </a:endParaRPr>
          </a:p>
          <a:p>
            <a:pPr>
              <a:defRPr/>
            </a:pPr>
            <a:endParaRPr lang="de-DE" altLang="de-DE" sz="2600" dirty="0">
              <a:solidFill>
                <a:schemeClr val="tx1"/>
              </a:solidFill>
            </a:endParaRPr>
          </a:p>
          <a:p>
            <a:pPr>
              <a:defRPr/>
            </a:pPr>
            <a:endParaRPr lang="de-DE" altLang="de-DE" sz="2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Pädagogisch angeleitetes Angebot in den Werkstätten von regionalen Bildungsträgern, als Alternative zu betrieblichen Berufsfelderkundungen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Durchführungszeitraum ist, synchron zu den betrieblichen Berufsfelderkundungen, zumeist im zweiten Schulhalbjahr der achten Klasse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Schülerinnen und Schüler erhalten frühzeitig eine Übersicht über das abwechslungsreiche Angebot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Verbindliche Buchung erfolgt über die Lehrkräfte bzw. den/die </a:t>
            </a:r>
            <a:r>
              <a:rPr lang="de-DE" altLang="de-DE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StuBo</a:t>
            </a:r>
            <a:endParaRPr lang="de-DE" altLang="de-DE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de-DE" altLang="de-DE" sz="260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095E892-4C66-3D41-853A-CB97E171BAA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53" y="1565095"/>
            <a:ext cx="1909681" cy="137802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51C0154-2C4A-5B44-BAA0-0E32CB055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375" y="1491065"/>
            <a:ext cx="1173179" cy="63991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27E2311-7B22-394F-8282-F5C36EB17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0066" y="1428945"/>
            <a:ext cx="650917" cy="70299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384217A-03A9-1B43-AEBE-FBF0E80D93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5146" y="2107428"/>
            <a:ext cx="1046080" cy="58262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3039736-0C2F-604C-9FEA-8645B92D66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8615" y="1491065"/>
            <a:ext cx="972874" cy="60385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8097F19-8033-EF40-9C7A-41E8E654FF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3888" y="2147665"/>
            <a:ext cx="1036827" cy="5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45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2348880"/>
            <a:ext cx="7783553" cy="4404617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520" y="1196752"/>
            <a:ext cx="8640960" cy="4896073"/>
          </a:xfrm>
        </p:spPr>
        <p:txBody>
          <a:bodyPr/>
          <a:lstStyle/>
          <a:p>
            <a:pPr marL="179388" lvl="0" indent="-1588" algn="ctr" eaLnBrk="1" hangingPunct="1">
              <a:tabLst>
                <a:tab pos="539750" algn="l"/>
                <a:tab pos="8191500" algn="l"/>
                <a:tab pos="8640763" algn="l"/>
              </a:tabLst>
            </a:pPr>
            <a:r>
              <a:rPr lang="de-DE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Weitere Informationen, Termine, Buchungsportal </a:t>
            </a:r>
          </a:p>
          <a:p>
            <a:pPr marL="179388" lvl="0" indent="-1588" algn="ctr" eaLnBrk="1" hangingPunct="1">
              <a:tabLst>
                <a:tab pos="539750" algn="l"/>
                <a:tab pos="8191500" algn="l"/>
                <a:tab pos="8640763" algn="l"/>
              </a:tabLst>
            </a:pPr>
            <a:r>
              <a:rPr lang="de-DE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für Berufsfelderkundungen, Praktikumsbörse unter</a:t>
            </a:r>
          </a:p>
          <a:p>
            <a:pPr marL="179388" lvl="0" indent="-1588" algn="ctr" eaLnBrk="1" hangingPunct="1">
              <a:tabLst>
                <a:tab pos="539750" algn="l"/>
                <a:tab pos="8191500" algn="l"/>
                <a:tab pos="8640763" algn="l"/>
              </a:tabLst>
            </a:pPr>
            <a:r>
              <a:rPr lang="de-DE" sz="26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  <a:hlinkClick r:id="rId4"/>
              </a:rPr>
              <a:t>www.bo-brs.de</a:t>
            </a:r>
            <a:endParaRPr lang="de-DE" sz="26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1700" indent="-363538" eaLnBrk="1" hangingPunct="1">
              <a:buFont typeface="Wingdings" pitchFamily="2" charset="2"/>
              <a:buNone/>
              <a:tabLst>
                <a:tab pos="901700" algn="l"/>
                <a:tab pos="8191500" algn="l"/>
                <a:tab pos="8640763" algn="l"/>
              </a:tabLst>
            </a:pPr>
            <a:endParaRPr lang="de-DE" altLang="de-DE" sz="2400" dirty="0">
              <a:solidFill>
                <a:schemeClr val="tx1"/>
              </a:solidFill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76211" y="232209"/>
            <a:ext cx="8496300" cy="80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47675" indent="-447675" eaLnBrk="0" hangingPunct="0">
              <a:spcBef>
                <a:spcPts val="8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19138" eaLnBrk="0" hangingPunct="0">
              <a:spcBef>
                <a:spcPts val="7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spcBef>
                <a:spcPts val="6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de-DE" sz="600" b="1" u="sng" cap="small" dirty="0">
              <a:solidFill>
                <a:schemeClr val="accent5">
                  <a:lumMod val="50000"/>
                </a:schemeClr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de-DE" sz="2800" b="1" cap="small" dirty="0">
                <a:solidFill>
                  <a:srgbClr val="007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Übergang Schule – Beruf im Rhein-Sieg-Kreis</a:t>
            </a:r>
            <a:endParaRPr lang="de-DE" altLang="de-DE" sz="2800" i="1" dirty="0">
              <a:solidFill>
                <a:srgbClr val="0072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4F843F-3D2A-4CD7-99C6-0F60C7E949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23" t="1299" r="4858"/>
          <a:stretch/>
        </p:blipFill>
        <p:spPr>
          <a:xfrm>
            <a:off x="2267744" y="3034235"/>
            <a:ext cx="4680520" cy="26735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spect="1" noChangeArrowheads="1" noTextEdit="1"/>
          </p:cNvSpPr>
          <p:nvPr/>
        </p:nvSpPr>
        <p:spPr bwMode="auto">
          <a:xfrm>
            <a:off x="304800" y="434975"/>
            <a:ext cx="8612188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AutoShape 2"/>
          <p:cNvSpPr>
            <a:spLocks noChangeAspect="1" noChangeArrowheads="1" noTextEdit="1"/>
          </p:cNvSpPr>
          <p:nvPr/>
        </p:nvSpPr>
        <p:spPr bwMode="auto">
          <a:xfrm>
            <a:off x="425450" y="476250"/>
            <a:ext cx="861218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de-DE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title"/>
          </p:nvPr>
        </p:nvSpPr>
        <p:spPr>
          <a:xfrm flipV="1">
            <a:off x="-684213" y="5300663"/>
            <a:ext cx="215900" cy="184150"/>
          </a:xfrm>
        </p:spPr>
        <p:txBody>
          <a:bodyPr/>
          <a:lstStyle/>
          <a:p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b="1" u="sng" dirty="0">
                <a:solidFill>
                  <a:schemeClr val="accent2"/>
                </a:solidFill>
              </a:rPr>
              <a:t/>
            </a:r>
            <a:br>
              <a:rPr lang="de-DE" altLang="de-DE" sz="4000" b="1" u="sng" dirty="0">
                <a:solidFill>
                  <a:schemeClr val="accent2"/>
                </a:solidFill>
              </a:rPr>
            </a:br>
            <a:r>
              <a:rPr lang="de-DE" altLang="de-DE" sz="4000" b="1" u="sng" dirty="0">
                <a:solidFill>
                  <a:schemeClr val="accent2"/>
                </a:solidFill>
              </a:rPr>
              <a:t> </a:t>
            </a:r>
            <a:endParaRPr lang="de-DE" altLang="de-DE" sz="4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588" y="5405484"/>
            <a:ext cx="5749911" cy="1294522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12491" y="1502394"/>
            <a:ext cx="87308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de-DE" altLang="de-DE" sz="3200" b="1" dirty="0">
                <a:solidFill>
                  <a:srgbClr val="0071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Vielen Dank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de-DE" altLang="de-DE" sz="3200" b="1" dirty="0">
                <a:solidFill>
                  <a:srgbClr val="0071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für Ihre Aufmerksamkeit! 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5F5C3F98-81A7-467B-9C58-21456CE329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51720" y="3276599"/>
            <a:ext cx="2672680" cy="100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9FB3A75-A0B4-443D-897C-94799D703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58796"/>
            <a:ext cx="9144000" cy="17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8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11981" y="1340768"/>
            <a:ext cx="8280400" cy="4824537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de-DE" sz="2600" b="1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2600" b="1" dirty="0">
                <a:latin typeface="Calibri" panose="020F0502020204030204" pitchFamily="34" charset="0"/>
                <a:cs typeface="Calibri" panose="020F0502020204030204" pitchFamily="34" charset="0"/>
              </a:rPr>
              <a:t>Regionales Übergangsmanagement Bonn/Rhein-Sieg </a:t>
            </a:r>
            <a:r>
              <a:rPr lang="de-DE" sz="2600" b="1" dirty="0">
                <a:solidFill>
                  <a:srgbClr val="007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seit 2008</a:t>
            </a:r>
            <a:r>
              <a:rPr lang="de-DE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Netzwerk zwischen dem Rhein-Sieg-Kreis, der Stadt Bonn und weiteren Kooperationspartnern aus der Region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Ziel: einheitliches und effizientes Übergangssystem von Schule in Ausbildung, Studium und Beruf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600" b="1" dirty="0">
                <a:solidFill>
                  <a:srgbClr val="007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Seit 2012 </a:t>
            </a:r>
            <a:r>
              <a:rPr lang="de-DE" sz="2600" b="1" dirty="0">
                <a:latin typeface="Calibri" panose="020F0502020204030204" pitchFamily="34" charset="0"/>
                <a:cs typeface="Calibri" panose="020F0502020204030204" pitchFamily="34" charset="0"/>
              </a:rPr>
              <a:t>Teilnahme an der Landesinitiative „Kein Abschluss ohne Anschluss </a:t>
            </a:r>
            <a:r>
              <a:rPr lang="de-D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de-DE" sz="2600" b="1" dirty="0">
                <a:latin typeface="Calibri" panose="020F0502020204030204" pitchFamily="34" charset="0"/>
                <a:cs typeface="Calibri" panose="020F0502020204030204" pitchFamily="34" charset="0"/>
              </a:rPr>
              <a:t>Übergang Schule-Beruf in NRW“ (</a:t>
            </a:r>
            <a:r>
              <a:rPr lang="de-DE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KAoA</a:t>
            </a:r>
            <a:r>
              <a:rPr lang="de-DE" sz="2600" b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de-DE" sz="2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367805" y="332656"/>
            <a:ext cx="676875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19138" eaLnBrk="0" hangingPunct="0">
              <a:spcBef>
                <a:spcPts val="700"/>
              </a:spcBef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spcBef>
                <a:spcPts val="600"/>
              </a:spcBef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spcBef>
                <a:spcPts val="500"/>
              </a:spcBef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spcBef>
                <a:spcPts val="500"/>
              </a:spcBef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de-DE" b="1" cap="small" dirty="0">
                <a:solidFill>
                  <a:srgbClr val="007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Übergang Schule - Beruf im Rhein-Sieg-Kreis: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6F85001-0731-C64C-9A41-4D4F00345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2866">
            <a:off x="7548638" y="901167"/>
            <a:ext cx="1384512" cy="77075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A768C60-EAF3-0A4A-8A29-86ADA8053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24677">
            <a:off x="615228" y="751236"/>
            <a:ext cx="1113421" cy="81902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01638" y="1124744"/>
            <a:ext cx="8583612" cy="5325318"/>
          </a:xfrm>
        </p:spPr>
        <p:txBody>
          <a:bodyPr/>
          <a:lstStyle/>
          <a:p>
            <a:pPr marL="354013" indent="-354013" eaLnBrk="1" hangingPunct="1">
              <a:buFont typeface="Wingdings" panose="05000000000000000000" pitchFamily="2" charset="2"/>
              <a:buChar char="§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de-DE" altLang="de-DE" sz="1000" dirty="0"/>
          </a:p>
          <a:p>
            <a:pPr marL="354013" indent="-354013" eaLnBrk="1" hangingPunct="1">
              <a:buFont typeface="Wingdings" panose="05000000000000000000" pitchFamily="2" charset="2"/>
              <a:buChar char="§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de-DE" altLang="de-DE" sz="1000" dirty="0"/>
          </a:p>
          <a:p>
            <a:pPr marL="0" indent="0" eaLnBrk="1" hangingPunct="1"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de-DE" altLang="de-DE" sz="10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Begleitung und Unterstützung von Schüler/innen auf dem Weg der Berufsorientierung.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Die Landesinitiative </a:t>
            </a:r>
            <a:r>
              <a:rPr lang="de-DE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KAoA</a:t>
            </a:r>
            <a:r>
              <a:rPr 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 gibt einen Rahmen für diesen Prozess vor.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Orientierung mit System durch einheitliche und verpflichtende Standardelemente.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Eltern nehmen eine bedeutende Rolle im Prozess der beruflichen Orientierung ihrer Kinder ein.</a:t>
            </a:r>
          </a:p>
          <a:p>
            <a:pPr marL="354013" indent="-354013" eaLnBrk="1" hangingPunct="1">
              <a:buFont typeface="Wingdings" panose="05000000000000000000" pitchFamily="2" charset="2"/>
              <a:buChar char="§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de-DE" altLang="de-DE" sz="2800" dirty="0"/>
          </a:p>
          <a:p>
            <a:pPr marL="914400" lvl="2" indent="0" eaLnBrk="1" hangingPunct="1">
              <a:lnSpc>
                <a:spcPct val="80000"/>
              </a:lnSpc>
              <a:spcBef>
                <a:spcPts val="800"/>
              </a:spcBef>
              <a:tabLst>
                <a:tab pos="534988" algn="l"/>
                <a:tab pos="8191500" algn="l"/>
                <a:tab pos="8640763" algn="l"/>
              </a:tabLst>
            </a:pPr>
            <a:endParaRPr lang="de-DE" altLang="de-DE" sz="2800" dirty="0"/>
          </a:p>
          <a:p>
            <a:pPr marL="914400" lvl="2" indent="0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Char char="Ø"/>
              <a:tabLst>
                <a:tab pos="534988" algn="l"/>
                <a:tab pos="8191500" algn="l"/>
                <a:tab pos="8640763" algn="l"/>
              </a:tabLst>
            </a:pPr>
            <a:endParaRPr lang="de-DE" altLang="de-DE" sz="2800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01638" y="476672"/>
            <a:ext cx="8418512" cy="83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47675" indent="-273050" eaLnBrk="0" hangingPunct="0">
              <a:spcBef>
                <a:spcPts val="8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19138" eaLnBrk="0" hangingPunct="0">
              <a:spcBef>
                <a:spcPts val="7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spcBef>
                <a:spcPts val="6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de-DE" b="1" cap="small" dirty="0">
                <a:solidFill>
                  <a:srgbClr val="007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Landesprogramm </a:t>
            </a:r>
            <a:r>
              <a:rPr lang="de-DE" b="1" cap="small" dirty="0" err="1">
                <a:solidFill>
                  <a:srgbClr val="007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KAoA</a:t>
            </a:r>
            <a:r>
              <a:rPr lang="de-DE" b="1" cap="small" dirty="0">
                <a:solidFill>
                  <a:srgbClr val="007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altLang="de-DE" b="1" dirty="0">
              <a:solidFill>
                <a:srgbClr val="0072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32EFBF1-8CE6-6742-8638-7C6B981FA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36735">
            <a:off x="341466" y="719467"/>
            <a:ext cx="1573611" cy="8105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A354BE2-C338-FE4F-8572-BDD3ECCEC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93829">
            <a:off x="7156832" y="676434"/>
            <a:ext cx="1664880" cy="84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3273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spect="1" noChangeArrowheads="1" noTextEdit="1"/>
          </p:cNvSpPr>
          <p:nvPr/>
        </p:nvSpPr>
        <p:spPr bwMode="auto">
          <a:xfrm>
            <a:off x="304800" y="434975"/>
            <a:ext cx="8612188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AutoShape 2"/>
          <p:cNvSpPr>
            <a:spLocks noChangeAspect="1" noChangeArrowheads="1" noTextEdit="1"/>
          </p:cNvSpPr>
          <p:nvPr/>
        </p:nvSpPr>
        <p:spPr bwMode="auto">
          <a:xfrm>
            <a:off x="467544" y="485797"/>
            <a:ext cx="861218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de-DE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title"/>
          </p:nvPr>
        </p:nvSpPr>
        <p:spPr>
          <a:xfrm flipV="1">
            <a:off x="-684213" y="5300663"/>
            <a:ext cx="215900" cy="184150"/>
          </a:xfrm>
        </p:spPr>
        <p:txBody>
          <a:bodyPr/>
          <a:lstStyle/>
          <a:p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b="1" u="sng" dirty="0">
                <a:solidFill>
                  <a:schemeClr val="accent2"/>
                </a:solidFill>
              </a:rPr>
              <a:t/>
            </a:r>
            <a:br>
              <a:rPr lang="de-DE" altLang="de-DE" sz="4000" b="1" u="sng" dirty="0">
                <a:solidFill>
                  <a:schemeClr val="accent2"/>
                </a:solidFill>
              </a:rPr>
            </a:br>
            <a:r>
              <a:rPr lang="de-DE" altLang="de-DE" sz="4000" b="1" u="sng" dirty="0">
                <a:solidFill>
                  <a:schemeClr val="accent2"/>
                </a:solidFill>
              </a:rPr>
              <a:t> </a:t>
            </a:r>
            <a:endParaRPr lang="de-DE" altLang="de-DE" sz="4000" dirty="0"/>
          </a:p>
        </p:txBody>
      </p:sp>
      <p:sp>
        <p:nvSpPr>
          <p:cNvPr id="4105" name="Rechteck 19"/>
          <p:cNvSpPr>
            <a:spLocks noChangeArrowheads="1"/>
          </p:cNvSpPr>
          <p:nvPr/>
        </p:nvSpPr>
        <p:spPr bwMode="auto">
          <a:xfrm>
            <a:off x="1253998" y="485797"/>
            <a:ext cx="63082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3200" b="1" cap="small" dirty="0">
                <a:solidFill>
                  <a:srgbClr val="007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Erste Standardelemente zur Studien- </a:t>
            </a:r>
          </a:p>
          <a:p>
            <a:pPr algn="ctr">
              <a:defRPr/>
            </a:pPr>
            <a:r>
              <a:rPr lang="de-DE" sz="3200" b="1" cap="small" dirty="0">
                <a:solidFill>
                  <a:srgbClr val="007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 Berufsorientierung in NRW:</a:t>
            </a:r>
            <a:endParaRPr lang="de-DE" sz="3200" cap="small" dirty="0">
              <a:solidFill>
                <a:srgbClr val="0072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789729" y="3282840"/>
            <a:ext cx="1728192" cy="138895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Potenzial-analyse</a:t>
            </a:r>
            <a:r>
              <a:rPr kumimoji="0" lang="de-DE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de-DE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in der Klasse 8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607473" y="2651599"/>
            <a:ext cx="1872208" cy="14401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Berufsfeld-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erkundungs-tage </a:t>
            </a: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in der Klasse 8</a:t>
            </a:r>
          </a:p>
        </p:txBody>
      </p:sp>
      <p:sp>
        <p:nvSpPr>
          <p:cNvPr id="4" name="Rechteck 3"/>
          <p:cNvSpPr/>
          <p:nvPr/>
        </p:nvSpPr>
        <p:spPr bwMode="auto">
          <a:xfrm>
            <a:off x="6631809" y="1793981"/>
            <a:ext cx="1771104" cy="147036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Betriebs-praktikum</a:t>
            </a:r>
            <a:r>
              <a:rPr kumimoji="0" lang="de-DE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de-DE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in der Klasse 9 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und/oder 10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5" name="Pfeil nach rechts 4"/>
          <p:cNvSpPr/>
          <p:nvPr/>
        </p:nvSpPr>
        <p:spPr bwMode="auto">
          <a:xfrm rot="19637608">
            <a:off x="2752877" y="3444612"/>
            <a:ext cx="723652" cy="484632"/>
          </a:xfrm>
          <a:prstGeom prst="rightArrow">
            <a:avLst/>
          </a:prstGeom>
          <a:solidFill>
            <a:srgbClr val="00727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809017" y="5936411"/>
            <a:ext cx="7603753" cy="6148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Dokumentation in einem Berufswahlpass ab der Klasse 8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Pfeil nach rechts 16"/>
          <p:cNvSpPr/>
          <p:nvPr/>
        </p:nvSpPr>
        <p:spPr bwMode="auto">
          <a:xfrm rot="19637608">
            <a:off x="5714637" y="2607092"/>
            <a:ext cx="723652" cy="484632"/>
          </a:xfrm>
          <a:prstGeom prst="rightArrow">
            <a:avLst/>
          </a:prstGeom>
          <a:solidFill>
            <a:srgbClr val="00727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809016" y="4890896"/>
            <a:ext cx="7603753" cy="9594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Beratung durch Lehrkräfte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, </a:t>
            </a:r>
            <a:r>
              <a:rPr kumimoji="0" lang="de-DE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die Berufsberatung der Arbeitsagentur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und weitere Akteure (z. B. Jugendberufshilfe, Kammern)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310F76B-9894-2841-BA71-6E97234CA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71607">
            <a:off x="7899634" y="4222122"/>
            <a:ext cx="835918" cy="83591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F6BE705-4139-6D41-874C-2FEA152008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9623" y="4950636"/>
            <a:ext cx="686672" cy="55652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3BDDC1D-8C41-B246-AAF5-B3804F82CB4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6963">
            <a:off x="7897680" y="5477893"/>
            <a:ext cx="1030175" cy="44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86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01638" y="1844824"/>
            <a:ext cx="8583612" cy="4608512"/>
          </a:xfrm>
        </p:spPr>
        <p:txBody>
          <a:bodyPr/>
          <a:lstStyle/>
          <a:p>
            <a:pPr marL="354013" indent="-354013" eaLnBrk="1" hangingPunct="1">
              <a:buFont typeface="Wingdings" panose="05000000000000000000" pitchFamily="2" charset="2"/>
              <a:buChar char="§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de-DE" altLang="de-DE" sz="1000" dirty="0"/>
          </a:p>
          <a:p>
            <a:pPr marL="514350" lvl="1" indent="0" eaLnBrk="1" hangingPunct="1">
              <a:lnSpc>
                <a:spcPct val="80000"/>
              </a:lnSpc>
              <a:spcBef>
                <a:spcPts val="800"/>
              </a:spcBef>
              <a:tabLst>
                <a:tab pos="534988" algn="l"/>
                <a:tab pos="8191500" algn="l"/>
                <a:tab pos="8640763" algn="l"/>
              </a:tabLst>
            </a:pPr>
            <a:r>
              <a:rPr lang="de-DE" altLang="de-DE" sz="2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 sollte das Berufsorientierungskonzept Ihrer Schule vorgestellt werden</a:t>
            </a:r>
            <a:r>
              <a:rPr lang="de-DE" altLang="de-DE" sz="2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z.B.: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Benennung der Ansprech- und Kooperationspartner/innen Ihrer Studien- und Berufsorientierung und deren Aufgaben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Darstellung der Umsetzung von </a:t>
            </a:r>
            <a:r>
              <a:rPr lang="de-DE" sz="26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KAoA</a:t>
            </a:r>
            <a:r>
              <a:rPr lang="de-DE" sz="2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-Standardelementen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Darstellung weiterer Maßnahmen/Aktionen der Schule über die Standardelemente hinaus (z.B. eigene Berufswahlmesse, KURS-Partnerschaften, MINT-Projekte)</a:t>
            </a:r>
          </a:p>
          <a:p>
            <a:pPr marL="914400" lvl="2" indent="0" eaLnBrk="1" hangingPunct="1">
              <a:lnSpc>
                <a:spcPct val="80000"/>
              </a:lnSpc>
              <a:spcBef>
                <a:spcPts val="800"/>
              </a:spcBef>
              <a:tabLst>
                <a:tab pos="534988" algn="l"/>
                <a:tab pos="8191500" algn="l"/>
                <a:tab pos="8640763" algn="l"/>
              </a:tabLst>
            </a:pPr>
            <a:endParaRPr lang="de-DE" altLang="de-DE" sz="1800" i="1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01638" y="476672"/>
            <a:ext cx="841851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47675" indent="-273050" eaLnBrk="0" hangingPunct="0">
              <a:spcBef>
                <a:spcPts val="8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19138" eaLnBrk="0" hangingPunct="0">
              <a:spcBef>
                <a:spcPts val="7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spcBef>
                <a:spcPts val="6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de-DE" b="1" cap="small" dirty="0">
                <a:solidFill>
                  <a:srgbClr val="007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Berufsorientierungskonzept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de-DE" b="1" cap="small" dirty="0">
                <a:solidFill>
                  <a:srgbClr val="007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unserer Schule: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de-DE" sz="3600" b="1" u="sng" cap="small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de-DE" altLang="de-DE" sz="34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76672"/>
            <a:ext cx="14478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27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3332776"/>
            <a:ext cx="8135938" cy="2832528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Basis für den Start in die Studien- und Berufsorientierung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Verfahren zur Feststellung von Stärken und Interessen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Grundlage für die individuelle Förderung und Beratung der Jugendlichen in der Schule</a:t>
            </a:r>
          </a:p>
          <a:p>
            <a:pPr marL="914400" lvl="2" indent="0" eaLnBrk="1" hangingPunct="1">
              <a:lnSpc>
                <a:spcPct val="80000"/>
              </a:lnSpc>
              <a:spcBef>
                <a:spcPts val="800"/>
              </a:spcBef>
              <a:tabLst>
                <a:tab pos="534988" algn="l"/>
                <a:tab pos="8191500" algn="l"/>
                <a:tab pos="8640763" algn="l"/>
              </a:tabLst>
            </a:pPr>
            <a:endParaRPr lang="de-DE" altLang="de-DE" sz="2000" dirty="0"/>
          </a:p>
          <a:p>
            <a:pPr marL="914400" lvl="2" indent="0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Char char="Ø"/>
              <a:tabLst>
                <a:tab pos="534988" algn="l"/>
                <a:tab pos="8191500" algn="l"/>
                <a:tab pos="8640763" algn="l"/>
              </a:tabLst>
            </a:pPr>
            <a:endParaRPr lang="de-DE" altLang="de-DE" sz="2000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01638" y="476672"/>
            <a:ext cx="8418512" cy="83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47675" indent="-273050" eaLnBrk="0" hangingPunct="0">
              <a:spcBef>
                <a:spcPts val="8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19138" eaLnBrk="0" hangingPunct="0">
              <a:spcBef>
                <a:spcPts val="7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spcBef>
                <a:spcPts val="6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de-DE" b="1" cap="small" dirty="0">
                <a:solidFill>
                  <a:srgbClr val="007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Potenzialanalyse (PA)</a:t>
            </a:r>
            <a:endParaRPr lang="de-DE" altLang="de-DE" b="1" dirty="0">
              <a:solidFill>
                <a:srgbClr val="0072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7" descr="Gruppenarbeit-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3450" y="1124744"/>
            <a:ext cx="2268537" cy="177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E50DCA2-7D04-8747-A244-FD603B290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48329">
            <a:off x="6240896" y="1437106"/>
            <a:ext cx="949173" cy="138528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40FB3F2-34C7-AB47-8AC9-30B08E3187E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61568">
            <a:off x="1825384" y="1093265"/>
            <a:ext cx="1203950" cy="137292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01638" y="1214195"/>
            <a:ext cx="8583612" cy="5328592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Potenzialanalyse findet an einem Schultag und in der Regel außerhalb der Schule statt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Ergebnisse werden dem Schüler/der Schülerin individuell in einem Auswertungsgespräch mit den Erziehungsberechtigten und ggfs. einer Lehrkraft erläutert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Die Auswertungsunterlagen erhält </a:t>
            </a:r>
            <a:r>
              <a:rPr lang="de-DE" altLang="de-D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der/die </a:t>
            </a:r>
            <a:r>
              <a:rPr lang="de-DE" alt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Schüler/in in zweifacher Ausführung, eine persönliche Version und eine, die zur Beratung in der Schule verbleiben kann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Auswertungsgespräch findet in der Schule statt</a:t>
            </a:r>
          </a:p>
          <a:p>
            <a:pPr marL="914400" lvl="2" indent="0" eaLnBrk="1" hangingPunct="1">
              <a:lnSpc>
                <a:spcPct val="80000"/>
              </a:lnSpc>
              <a:spcBef>
                <a:spcPts val="800"/>
              </a:spcBef>
              <a:tabLst>
                <a:tab pos="534988" algn="l"/>
                <a:tab pos="8191500" algn="l"/>
                <a:tab pos="8640763" algn="l"/>
              </a:tabLst>
            </a:pPr>
            <a:endParaRPr lang="de-DE" altLang="de-DE" sz="2000" dirty="0"/>
          </a:p>
          <a:p>
            <a:pPr marL="914400" lvl="2" indent="0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Char char="Ø"/>
              <a:tabLst>
                <a:tab pos="534988" algn="l"/>
                <a:tab pos="8191500" algn="l"/>
                <a:tab pos="8640763" algn="l"/>
              </a:tabLst>
            </a:pPr>
            <a:endParaRPr lang="de-DE" altLang="de-DE" sz="2000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01638" y="476672"/>
            <a:ext cx="8418512" cy="83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47675" indent="-273050" eaLnBrk="0" hangingPunct="0">
              <a:spcBef>
                <a:spcPts val="8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19138" eaLnBrk="0" hangingPunct="0">
              <a:spcBef>
                <a:spcPts val="7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spcBef>
                <a:spcPts val="6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de-DE" b="1" cap="small" dirty="0">
                <a:solidFill>
                  <a:srgbClr val="007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Potenzialanalyse (PA)</a:t>
            </a:r>
            <a:r>
              <a:rPr lang="de-DE" sz="3600" b="1" cap="small" dirty="0">
                <a:solidFill>
                  <a:srgbClr val="007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altLang="de-DE" sz="3400" b="1" dirty="0">
              <a:solidFill>
                <a:srgbClr val="0072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94804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74660" y="1626993"/>
            <a:ext cx="8583612" cy="5256584"/>
          </a:xfrm>
        </p:spPr>
        <p:txBody>
          <a:bodyPr/>
          <a:lstStyle/>
          <a:p>
            <a:pPr marL="0" indent="0" eaLnBrk="1" hangingPunct="1"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Potenzialanalyse unter Berücksichtigung von Hygiene- und Abstandsregeln: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In Abstimmung zwischen Schule und Träger kann die Potenzialanalyse im Schuljahr </a:t>
            </a:r>
            <a:r>
              <a:rPr lang="de-DE" altLang="de-D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2022/2023 </a:t>
            </a:r>
            <a:r>
              <a:rPr lang="de-DE" alt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an der Schule stattfinden.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Zur Einhaltung von Abstandsregeln ist eine Teilung der Klasse in zwei Gruppen möglich. Eine Durchführung findet dann am Vormittag, eine am Nachmittag statt (reduzierte Stundenzahl).</a:t>
            </a:r>
          </a:p>
          <a:p>
            <a:pPr marL="914400" lvl="2" indent="0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Char char="Ø"/>
              <a:tabLst>
                <a:tab pos="534988" algn="l"/>
                <a:tab pos="8191500" algn="l"/>
                <a:tab pos="8640763" algn="l"/>
              </a:tabLst>
            </a:pPr>
            <a:endParaRPr lang="de-DE" altLang="de-DE" sz="2000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01638" y="476672"/>
            <a:ext cx="8418512" cy="83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47675" indent="-273050" eaLnBrk="0" hangingPunct="0">
              <a:spcBef>
                <a:spcPts val="8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19138" eaLnBrk="0" hangingPunct="0">
              <a:spcBef>
                <a:spcPts val="7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spcBef>
                <a:spcPts val="6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de-DE" b="1" cap="small" dirty="0">
                <a:solidFill>
                  <a:srgbClr val="007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Potenzialanalyse (PA)</a:t>
            </a:r>
            <a:r>
              <a:rPr lang="de-DE" sz="3600" b="1" cap="small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altLang="de-DE" sz="34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5493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1124744"/>
            <a:ext cx="8135938" cy="5531644"/>
          </a:xfrm>
        </p:spPr>
        <p:txBody>
          <a:bodyPr/>
          <a:lstStyle/>
          <a:p>
            <a:pPr marL="354013" indent="-354013" eaLnBrk="1" hangingPunct="1">
              <a:buFont typeface="Wingdings" panose="05000000000000000000" pitchFamily="2" charset="2"/>
              <a:buChar char="§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de-DE" altLang="de-DE" sz="2400" dirty="0"/>
          </a:p>
          <a:p>
            <a:pPr marL="354013" indent="-354013" eaLnBrk="1" hangingPunct="1">
              <a:buFont typeface="Wingdings" panose="05000000000000000000" pitchFamily="2" charset="2"/>
              <a:buChar char="§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de-DE" altLang="de-DE" sz="105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Für die Teilnahme an der Potenzialanalyse und die Erhebung der Daten ist die schriftliche Zustimmung der Erziehungsberechtigten erforderlich.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Bei der Potenzialanalyse werden Daten erhoben:</a:t>
            </a:r>
            <a:endParaRPr lang="de-DE" altLang="de-DE" sz="2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1" indent="-457200" eaLnBrk="1" hangingPunct="1">
              <a:buFont typeface="Arial" panose="020B0604020202020204" pitchFamily="34" charset="0"/>
              <a:buChar char="•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600" i="1" dirty="0">
                <a:latin typeface="Calibri" panose="020F0502020204030204" pitchFamily="34" charset="0"/>
                <a:cs typeface="Calibri" panose="020F0502020204030204" pitchFamily="34" charset="0"/>
              </a:rPr>
              <a:t>Kerndaten</a:t>
            </a:r>
            <a:r>
              <a:rPr lang="de-DE" alt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: Name, Schule, Geburtsdatum 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600" i="1" dirty="0">
                <a:latin typeface="Calibri" panose="020F0502020204030204" pitchFamily="34" charset="0"/>
                <a:cs typeface="Calibri" panose="020F0502020204030204" pitchFamily="34" charset="0"/>
              </a:rPr>
              <a:t>Ergebnisdaten</a:t>
            </a:r>
            <a:r>
              <a:rPr lang="de-DE" alt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: Ergebnisse der Potenzialanalyse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Über eine Weitergabe der Ergebnisdaten an die Klassenleitung (zur Beratung) entscheiden Schüler/in und/oder Eltern/Erziehungsberechtigte</a:t>
            </a:r>
            <a:r>
              <a:rPr lang="de-DE" altLang="de-DE" sz="2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39750" y="476673"/>
            <a:ext cx="82804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47675" indent="-273050" eaLnBrk="0" hangingPunct="0">
              <a:spcBef>
                <a:spcPts val="8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19138" eaLnBrk="0" hangingPunct="0">
              <a:spcBef>
                <a:spcPts val="7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spcBef>
                <a:spcPts val="6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de-DE" b="1" cap="small" dirty="0">
                <a:solidFill>
                  <a:srgbClr val="007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Einwilligung zur Teilnahme an der Potenzialanalyse:</a:t>
            </a:r>
            <a:endParaRPr lang="de-DE" altLang="de-DE" b="1" dirty="0">
              <a:solidFill>
                <a:srgbClr val="0072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48825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887</Words>
  <Application>Microsoft Office PowerPoint</Application>
  <PresentationFormat>Bildschirmpräsentation (4:3)</PresentationFormat>
  <Paragraphs>153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Arial Unicode MS</vt:lpstr>
      <vt:lpstr>Calibri</vt:lpstr>
      <vt:lpstr>Times New Roman</vt:lpstr>
      <vt:lpstr>Wingdings</vt:lpstr>
      <vt:lpstr>Standarddesign</vt:lpstr>
      <vt:lpstr>PowerPoint-Präsentation</vt:lpstr>
      <vt:lpstr>PowerPoint-Präsentation</vt:lpstr>
      <vt:lpstr>PowerPoint-Präsentation</vt:lpstr>
      <vt:lpstr>                                                                                           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                                                                                           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bayer, tim</dc:creator>
  <cp:lastModifiedBy>heintges, diana</cp:lastModifiedBy>
  <cp:revision>625</cp:revision>
  <cp:lastPrinted>2020-07-29T12:12:39Z</cp:lastPrinted>
  <dcterms:created xsi:type="dcterms:W3CDTF">2009-02-27T14:55:22Z</dcterms:created>
  <dcterms:modified xsi:type="dcterms:W3CDTF">2022-11-08T07:23:49Z</dcterms:modified>
</cp:coreProperties>
</file>